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6"/>
  </p:notesMasterIdLst>
  <p:sldIdLst>
    <p:sldId id="256" r:id="rId2"/>
    <p:sldId id="276" r:id="rId3"/>
    <p:sldId id="277" r:id="rId4"/>
    <p:sldId id="289" r:id="rId5"/>
    <p:sldId id="307" r:id="rId6"/>
    <p:sldId id="308" r:id="rId7"/>
    <p:sldId id="30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3" r:id="rId19"/>
    <p:sldId id="302" r:id="rId20"/>
    <p:sldId id="300" r:id="rId21"/>
    <p:sldId id="301" r:id="rId22"/>
    <p:sldId id="304" r:id="rId23"/>
    <p:sldId id="305" r:id="rId24"/>
    <p:sldId id="306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3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7" d="100"/>
          <a:sy n="117" d="100"/>
        </p:scale>
        <p:origin x="-752" y="-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370947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Jenny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Rstudio</a:t>
            </a: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Mine </a:t>
            </a:r>
            <a:r>
              <a:rPr lang="en-US" baseline="0" dirty="0" err="1" smtClean="0"/>
              <a:t>Cetinkaya-Rundel</a:t>
            </a:r>
            <a:r>
              <a:rPr lang="en-US" baseline="0" dirty="0" smtClean="0"/>
              <a:t>: Durham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Mine </a:t>
            </a:r>
            <a:r>
              <a:rPr lang="en-US" baseline="0" dirty="0" err="1" smtClean="0"/>
              <a:t>Dogocu</a:t>
            </a:r>
            <a:r>
              <a:rPr lang="en-US" baseline="0" dirty="0" smtClean="0"/>
              <a:t>: Columbus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Lucy: Nashville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Gabriela: Founder, SF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Katherine: Los Angeles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Jennifer Thompson: Nashville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Renee M. P. </a:t>
            </a:r>
            <a:r>
              <a:rPr lang="en-US" dirty="0" err="1" smtClean="0"/>
              <a:t>Teate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98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6.png"/><Relationship Id="rId7" Type="http://schemas.openxmlformats.org/officeDocument/2006/relationships/image" Target="../media/image16.jpg"/><Relationship Id="rId8" Type="http://schemas.openxmlformats.org/officeDocument/2006/relationships/image" Target="../media/image17.jpeg"/><Relationship Id="rId9" Type="http://schemas.openxmlformats.org/officeDocument/2006/relationships/image" Target="../media/image18.jpg"/><Relationship Id="rId10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7266384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R-Ladies Munich</a:t>
            </a:r>
            <a:br>
              <a:rPr lang="en-US" dirty="0" smtClean="0"/>
            </a:br>
            <a:r>
              <a:rPr lang="en-US" dirty="0" smtClean="0"/>
              <a:t>Second </a:t>
            </a:r>
            <a:r>
              <a:rPr lang="en-US" dirty="0" err="1" smtClean="0"/>
              <a:t>meetup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News June 2017</a:t>
            </a: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</a:t>
            </a: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== </a:t>
            </a:r>
            <a:r>
              <a:rPr lang="en-US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'Munich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6-16 at 15.44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0"/>
            <a:ext cx="58010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51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8344472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3000" dirty="0">
                <a:solidFill>
                  <a:srgbClr val="88398A"/>
                </a:solidFill>
              </a:rPr>
              <a:t>EARL SF </a:t>
            </a:r>
            <a:r>
              <a:rPr lang="en-US" sz="3000" dirty="0" smtClean="0">
                <a:solidFill>
                  <a:srgbClr val="88398A"/>
                </a:solidFill>
              </a:rPr>
              <a:t>2017</a:t>
            </a:r>
            <a:r>
              <a:rPr lang="en-US" sz="3000" dirty="0">
                <a:solidFill>
                  <a:srgbClr val="88398A"/>
                </a:solidFill>
              </a:rPr>
              <a:t/>
            </a:r>
            <a:br>
              <a:rPr lang="en-US" sz="3000" dirty="0">
                <a:solidFill>
                  <a:srgbClr val="88398A"/>
                </a:solidFill>
              </a:rPr>
            </a:br>
            <a:r>
              <a:rPr lang="en-US" sz="3000" dirty="0" smtClean="0">
                <a:solidFill>
                  <a:srgbClr val="88398A"/>
                </a:solidFill>
              </a:rPr>
              <a:t>Enterprise </a:t>
            </a:r>
            <a:r>
              <a:rPr lang="en-US" sz="3000" dirty="0">
                <a:solidFill>
                  <a:srgbClr val="88398A"/>
                </a:solidFill>
              </a:rPr>
              <a:t>Applications of the R Language</a:t>
            </a:r>
            <a:endParaRPr lang="en" sz="3000" dirty="0">
              <a:solidFill>
                <a:srgbClr val="88398A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4" y="1871522"/>
            <a:ext cx="7624391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/>
            <a:r>
              <a:rPr lang="en-US" sz="2400" b="1" dirty="0" smtClean="0">
                <a:solidFill>
                  <a:schemeClr val="tx1"/>
                </a:solidFill>
              </a:rPr>
              <a:t>When</a:t>
            </a:r>
            <a:r>
              <a:rPr lang="en-US" sz="2400" b="1" dirty="0">
                <a:solidFill>
                  <a:schemeClr val="tx1"/>
                </a:solidFill>
              </a:rPr>
              <a:t>? </a:t>
            </a:r>
            <a:r>
              <a:rPr lang="en-US" sz="2400" dirty="0" smtClean="0">
                <a:solidFill>
                  <a:schemeClr val="tx1"/>
                </a:solidFill>
              </a:rPr>
              <a:t>05-07.06.2017</a:t>
            </a:r>
          </a:p>
          <a:p>
            <a:pPr marL="457200" lvl="0" indent="-228600"/>
            <a:r>
              <a:rPr lang="en-US" sz="2400" b="1" dirty="0" smtClean="0">
                <a:solidFill>
                  <a:schemeClr val="tx1"/>
                </a:solidFill>
              </a:rPr>
              <a:t>Where</a:t>
            </a:r>
            <a:r>
              <a:rPr lang="en-US" sz="2400" b="1" dirty="0">
                <a:solidFill>
                  <a:schemeClr val="tx1"/>
                </a:solidFill>
              </a:rPr>
              <a:t>? </a:t>
            </a:r>
            <a:r>
              <a:rPr lang="en-US" sz="2400" dirty="0">
                <a:solidFill>
                  <a:schemeClr val="tx1"/>
                </a:solidFill>
              </a:rPr>
              <a:t>San Francisco, </a:t>
            </a:r>
            <a:r>
              <a:rPr lang="en-US" sz="2400" dirty="0" smtClean="0">
                <a:solidFill>
                  <a:schemeClr val="tx1"/>
                </a:solidFill>
              </a:rPr>
              <a:t>CA</a:t>
            </a:r>
          </a:p>
          <a:p>
            <a:pPr marL="457200" lvl="0" indent="-228600"/>
            <a:r>
              <a:rPr lang="en-US" sz="2400" b="1" dirty="0" smtClean="0">
                <a:solidFill>
                  <a:schemeClr val="tx1"/>
                </a:solidFill>
              </a:rPr>
              <a:t>Twitter</a:t>
            </a:r>
            <a:r>
              <a:rPr lang="en-US" sz="2400" b="1" dirty="0">
                <a:solidFill>
                  <a:schemeClr val="tx1"/>
                </a:solidFill>
              </a:rPr>
              <a:t>: </a:t>
            </a:r>
            <a:r>
              <a:rPr lang="en-US" sz="2400" dirty="0">
                <a:solidFill>
                  <a:schemeClr val="tx1"/>
                </a:solidFill>
              </a:rPr>
              <a:t>#</a:t>
            </a:r>
            <a:r>
              <a:rPr lang="en-US" sz="2400" dirty="0" smtClean="0">
                <a:solidFill>
                  <a:schemeClr val="tx1"/>
                </a:solidFill>
              </a:rPr>
              <a:t>EARLConf2017</a:t>
            </a:r>
          </a:p>
          <a:p>
            <a:pPr marL="457200" lvl="0" indent="-228600"/>
            <a:r>
              <a:rPr lang="en-US" sz="2400" b="1" dirty="0" smtClean="0">
                <a:solidFill>
                  <a:schemeClr val="tx1"/>
                </a:solidFill>
              </a:rPr>
              <a:t>Webpage: </a:t>
            </a:r>
            <a:r>
              <a:rPr lang="en-US" sz="2400" dirty="0">
                <a:solidFill>
                  <a:schemeClr val="tx1"/>
                </a:solidFill>
              </a:rPr>
              <a:t>https://</a:t>
            </a:r>
            <a:r>
              <a:rPr lang="en-US" sz="2400" dirty="0" err="1">
                <a:solidFill>
                  <a:schemeClr val="tx1"/>
                </a:solidFill>
              </a:rPr>
              <a:t>earlconf.com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sanfrancisco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381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6-16 at 15.47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0"/>
            <a:ext cx="46818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64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582969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2</a:t>
            </a:r>
            <a:r>
              <a:rPr lang="en" dirty="0" smtClean="0"/>
              <a:t>.</a:t>
            </a:r>
            <a:r>
              <a:rPr lang="en-US" dirty="0" smtClean="0"/>
              <a:t> Conferences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UPCOMING Conferences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06191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6328247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3000" dirty="0">
                <a:solidFill>
                  <a:srgbClr val="88398A"/>
                </a:solidFill>
              </a:rPr>
              <a:t>useR!</a:t>
            </a:r>
            <a:r>
              <a:rPr lang="en-US" sz="3000" dirty="0" smtClean="0">
                <a:solidFill>
                  <a:srgbClr val="88398A"/>
                </a:solidFill>
              </a:rPr>
              <a:t>2017</a:t>
            </a:r>
            <a:endParaRPr lang="en" sz="3000" dirty="0">
              <a:solidFill>
                <a:srgbClr val="88398A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4" y="915566"/>
            <a:ext cx="7624391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/>
            <a:r>
              <a:rPr lang="en-US" sz="2400" b="1" dirty="0" smtClean="0">
                <a:solidFill>
                  <a:schemeClr val="tx1"/>
                </a:solidFill>
              </a:rPr>
              <a:t>When</a:t>
            </a:r>
            <a:r>
              <a:rPr lang="en-US" sz="2400" b="1" dirty="0">
                <a:solidFill>
                  <a:schemeClr val="tx1"/>
                </a:solidFill>
              </a:rPr>
              <a:t>? </a:t>
            </a:r>
            <a:r>
              <a:rPr lang="en-US" sz="2400" dirty="0">
                <a:solidFill>
                  <a:schemeClr val="tx1"/>
                </a:solidFill>
              </a:rPr>
              <a:t>04-07.07.2017</a:t>
            </a:r>
          </a:p>
          <a:p>
            <a:pPr marL="457200" lvl="0" indent="-228600"/>
            <a:r>
              <a:rPr lang="en-US" sz="2400" b="1" dirty="0">
                <a:solidFill>
                  <a:schemeClr val="tx1"/>
                </a:solidFill>
              </a:rPr>
              <a:t>Where? </a:t>
            </a:r>
            <a:r>
              <a:rPr lang="en-US" sz="2400" dirty="0" smtClean="0">
                <a:solidFill>
                  <a:schemeClr val="tx1"/>
                </a:solidFill>
              </a:rPr>
              <a:t>Brussels, Belgium</a:t>
            </a:r>
            <a:endParaRPr lang="en-US" sz="2400" dirty="0">
              <a:solidFill>
                <a:schemeClr val="tx1"/>
              </a:solidFill>
            </a:endParaRPr>
          </a:p>
          <a:p>
            <a:pPr marL="457200" lvl="0" indent="-228600"/>
            <a:r>
              <a:rPr lang="en-US" sz="2400" b="1" dirty="0" smtClean="0">
                <a:solidFill>
                  <a:schemeClr val="tx1"/>
                </a:solidFill>
              </a:rPr>
              <a:t>Webpage: </a:t>
            </a:r>
            <a:r>
              <a:rPr lang="en-US" sz="2400" dirty="0">
                <a:solidFill>
                  <a:schemeClr val="tx1"/>
                </a:solidFill>
              </a:rPr>
              <a:t>https://user2017.brussels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hape 110"/>
          <p:cNvSpPr txBox="1">
            <a:spLocks/>
          </p:cNvSpPr>
          <p:nvPr/>
        </p:nvSpPr>
        <p:spPr>
          <a:xfrm>
            <a:off x="683568" y="2530584"/>
            <a:ext cx="6328247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3000" dirty="0" smtClean="0">
                <a:solidFill>
                  <a:srgbClr val="88398A"/>
                </a:solidFill>
              </a:rPr>
              <a:t>EARL 2017 London</a:t>
            </a:r>
            <a:endParaRPr lang="en" sz="3000" dirty="0">
              <a:solidFill>
                <a:srgbClr val="88398A"/>
              </a:solidFill>
            </a:endParaRPr>
          </a:p>
        </p:txBody>
      </p:sp>
      <p:sp>
        <p:nvSpPr>
          <p:cNvPr id="5" name="Shape 111"/>
          <p:cNvSpPr txBox="1">
            <a:spLocks/>
          </p:cNvSpPr>
          <p:nvPr/>
        </p:nvSpPr>
        <p:spPr>
          <a:xfrm>
            <a:off x="683568" y="3023650"/>
            <a:ext cx="7624391" cy="314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57200" indent="-228600"/>
            <a:r>
              <a:rPr lang="en-US" sz="2400" b="1" dirty="0" smtClean="0">
                <a:solidFill>
                  <a:schemeClr val="tx1"/>
                </a:solidFill>
              </a:rPr>
              <a:t>When? </a:t>
            </a:r>
            <a:r>
              <a:rPr lang="en-US" sz="2400" dirty="0">
                <a:solidFill>
                  <a:schemeClr val="tx1"/>
                </a:solidFill>
              </a:rPr>
              <a:t>12-14.09.2017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457200" indent="-228600"/>
            <a:r>
              <a:rPr lang="en-US" sz="2400" b="1" dirty="0" smtClean="0">
                <a:solidFill>
                  <a:schemeClr val="tx1"/>
                </a:solidFill>
              </a:rPr>
              <a:t>Where? </a:t>
            </a:r>
            <a:r>
              <a:rPr lang="en-US" sz="2400" dirty="0">
                <a:solidFill>
                  <a:schemeClr val="tx1"/>
                </a:solidFill>
              </a:rPr>
              <a:t>London, UK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457200" indent="-228600"/>
            <a:r>
              <a:rPr lang="en-US" sz="2400" b="1" dirty="0" smtClean="0">
                <a:solidFill>
                  <a:schemeClr val="tx1"/>
                </a:solidFill>
              </a:rPr>
              <a:t>Webpage: </a:t>
            </a:r>
            <a:r>
              <a:rPr lang="en-US" sz="2400" dirty="0">
                <a:solidFill>
                  <a:schemeClr val="tx1"/>
                </a:solidFill>
              </a:rPr>
              <a:t>https://</a:t>
            </a:r>
            <a:r>
              <a:rPr lang="en-US" sz="2400" dirty="0" err="1">
                <a:solidFill>
                  <a:schemeClr val="tx1"/>
                </a:solidFill>
              </a:rPr>
              <a:t>earlconf.com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london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85382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7264352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3000" dirty="0">
                <a:solidFill>
                  <a:srgbClr val="88398A"/>
                </a:solidFill>
              </a:rPr>
              <a:t>Women in Statistics and Data Science</a:t>
            </a:r>
            <a:endParaRPr lang="en" sz="3000" dirty="0">
              <a:solidFill>
                <a:srgbClr val="88398A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4" y="915566"/>
            <a:ext cx="7624391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/>
            <a:r>
              <a:rPr lang="en-US" sz="2400" b="1" dirty="0">
                <a:solidFill>
                  <a:schemeClr val="tx1"/>
                </a:solidFill>
              </a:rPr>
              <a:t>Who? </a:t>
            </a:r>
            <a:r>
              <a:rPr lang="en-US" sz="2400" dirty="0">
                <a:solidFill>
                  <a:schemeClr val="tx1"/>
                </a:solidFill>
              </a:rPr>
              <a:t>American Statistical Association</a:t>
            </a:r>
          </a:p>
          <a:p>
            <a:pPr marL="457200" lvl="0" indent="-228600"/>
            <a:r>
              <a:rPr lang="en-US" sz="2400" b="1" dirty="0" smtClean="0">
                <a:solidFill>
                  <a:schemeClr val="tx1"/>
                </a:solidFill>
              </a:rPr>
              <a:t>When</a:t>
            </a:r>
            <a:r>
              <a:rPr lang="en-US" sz="2400" b="1" dirty="0">
                <a:solidFill>
                  <a:schemeClr val="tx1"/>
                </a:solidFill>
              </a:rPr>
              <a:t>? </a:t>
            </a:r>
            <a:r>
              <a:rPr lang="en-US" sz="2400" dirty="0">
                <a:solidFill>
                  <a:schemeClr val="tx1"/>
                </a:solidFill>
              </a:rPr>
              <a:t>19-</a:t>
            </a:r>
            <a:r>
              <a:rPr lang="en-US" sz="2400" dirty="0" smtClean="0">
                <a:solidFill>
                  <a:schemeClr val="tx1"/>
                </a:solidFill>
              </a:rPr>
              <a:t>21.10.2017</a:t>
            </a:r>
          </a:p>
          <a:p>
            <a:pPr marL="457200" lvl="0" indent="-228600"/>
            <a:r>
              <a:rPr lang="en-US" sz="2400" b="1" dirty="0" smtClean="0">
                <a:solidFill>
                  <a:schemeClr val="tx1"/>
                </a:solidFill>
              </a:rPr>
              <a:t>Where</a:t>
            </a:r>
            <a:r>
              <a:rPr lang="en-US" sz="2400" b="1" dirty="0">
                <a:solidFill>
                  <a:schemeClr val="tx1"/>
                </a:solidFill>
              </a:rPr>
              <a:t>? </a:t>
            </a:r>
            <a:r>
              <a:rPr lang="en-US" sz="2400" dirty="0">
                <a:solidFill>
                  <a:schemeClr val="tx1"/>
                </a:solidFill>
              </a:rPr>
              <a:t>La Jolla, </a:t>
            </a:r>
            <a:r>
              <a:rPr lang="en-US" sz="2400" dirty="0" smtClean="0">
                <a:solidFill>
                  <a:schemeClr val="tx1"/>
                </a:solidFill>
              </a:rPr>
              <a:t>CA</a:t>
            </a:r>
          </a:p>
          <a:p>
            <a:pPr marL="457200" lvl="0" indent="-228600"/>
            <a:r>
              <a:rPr lang="en-US" sz="2400" b="1" dirty="0" smtClean="0">
                <a:solidFill>
                  <a:schemeClr val="tx1"/>
                </a:solidFill>
              </a:rPr>
              <a:t>Webpage: </a:t>
            </a:r>
            <a:r>
              <a:rPr lang="en-US" sz="2400" dirty="0">
                <a:solidFill>
                  <a:schemeClr val="tx1"/>
                </a:solidFill>
              </a:rPr>
              <a:t>https://ww2.amstat.org/meetings/</a:t>
            </a:r>
            <a:r>
              <a:rPr lang="en-US" sz="2400" dirty="0" err="1">
                <a:solidFill>
                  <a:schemeClr val="tx1"/>
                </a:solidFill>
              </a:rPr>
              <a:t>wsds</a:t>
            </a:r>
            <a:r>
              <a:rPr lang="en-US" sz="2400" dirty="0">
                <a:solidFill>
                  <a:schemeClr val="tx1"/>
                </a:solidFill>
              </a:rPr>
              <a:t>/2017/</a:t>
            </a:r>
            <a:r>
              <a:rPr lang="en-US" sz="2400" dirty="0" err="1">
                <a:solidFill>
                  <a:schemeClr val="tx1"/>
                </a:solidFill>
              </a:rPr>
              <a:t>index.cfm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258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6-16 at 15.59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0" y="0"/>
            <a:ext cx="9110382" cy="5143500"/>
          </a:xfrm>
          <a:prstGeom prst="rect">
            <a:avLst/>
          </a:prstGeom>
        </p:spPr>
      </p:pic>
      <p:pic>
        <p:nvPicPr>
          <p:cNvPr id="2" name="Picture 1" descr="jenn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363838"/>
            <a:ext cx="792088" cy="792088"/>
          </a:xfrm>
          <a:prstGeom prst="ellipse">
            <a:avLst/>
          </a:prstGeom>
        </p:spPr>
      </p:pic>
      <p:pic>
        <p:nvPicPr>
          <p:cNvPr id="3" name="Picture 2" descr="min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363838"/>
            <a:ext cx="780058" cy="780058"/>
          </a:xfrm>
          <a:prstGeom prst="ellipse">
            <a:avLst/>
          </a:prstGeom>
        </p:spPr>
      </p:pic>
      <p:pic>
        <p:nvPicPr>
          <p:cNvPr id="4" name="Picture 3" descr="luc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363838"/>
            <a:ext cx="839062" cy="792088"/>
          </a:xfrm>
          <a:prstGeom prst="ellipse">
            <a:avLst/>
          </a:prstGeom>
        </p:spPr>
      </p:pic>
      <p:pic>
        <p:nvPicPr>
          <p:cNvPr id="6" name="Picture 5" descr="gaby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363838"/>
            <a:ext cx="780058" cy="780058"/>
          </a:xfrm>
          <a:prstGeom prst="ellipse">
            <a:avLst/>
          </a:prstGeom>
        </p:spPr>
      </p:pic>
      <p:pic>
        <p:nvPicPr>
          <p:cNvPr id="7" name="Picture 6" descr="mine2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363838"/>
            <a:ext cx="780058" cy="780058"/>
          </a:xfrm>
          <a:prstGeom prst="ellipse">
            <a:avLst/>
          </a:prstGeom>
        </p:spPr>
      </p:pic>
      <p:pic>
        <p:nvPicPr>
          <p:cNvPr id="8" name="Picture 7" descr="katherine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363838"/>
            <a:ext cx="792088" cy="792088"/>
          </a:xfrm>
          <a:prstGeom prst="ellipse">
            <a:avLst/>
          </a:prstGeom>
        </p:spPr>
      </p:pic>
      <p:pic>
        <p:nvPicPr>
          <p:cNvPr id="9" name="Picture 8" descr="jennifer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3363838"/>
            <a:ext cx="792088" cy="79208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692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8421978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3</a:t>
            </a:r>
            <a:r>
              <a:rPr lang="en" dirty="0" smtClean="0"/>
              <a:t>.</a:t>
            </a:r>
            <a:r>
              <a:rPr lang="en-US" dirty="0" smtClean="0"/>
              <a:t> R-Ladies Munich </a:t>
            </a:r>
            <a:br>
              <a:rPr lang="en-US" dirty="0" smtClean="0"/>
            </a:br>
            <a:r>
              <a:rPr lang="en-US" dirty="0" smtClean="0"/>
              <a:t>Slack</a:t>
            </a:r>
            <a:br>
              <a:rPr lang="en-US" dirty="0" smtClean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3312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6-16 at 17.18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hape 98"/>
          <p:cNvSpPr txBox="1">
            <a:spLocks/>
          </p:cNvSpPr>
          <p:nvPr/>
        </p:nvSpPr>
        <p:spPr>
          <a:xfrm>
            <a:off x="1835696" y="1635646"/>
            <a:ext cx="8421978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dirty="0" smtClean="0">
                <a:solidFill>
                  <a:srgbClr val="88398A"/>
                </a:solidFill>
              </a:rPr>
              <a:t>Go to https</a:t>
            </a:r>
            <a:r>
              <a:rPr lang="en-US" dirty="0">
                <a:solidFill>
                  <a:srgbClr val="88398A"/>
                </a:solidFill>
              </a:rPr>
              <a:t>://</a:t>
            </a:r>
            <a:r>
              <a:rPr lang="en-US" dirty="0" err="1">
                <a:solidFill>
                  <a:srgbClr val="88398A"/>
                </a:solidFill>
              </a:rPr>
              <a:t>rladies-munich.slack.com</a:t>
            </a:r>
            <a:r>
              <a:rPr lang="en-US" dirty="0" smtClean="0">
                <a:solidFill>
                  <a:srgbClr val="88398A"/>
                </a:solidFill>
              </a:rPr>
              <a:t>/</a:t>
            </a:r>
          </a:p>
          <a:p>
            <a:r>
              <a:rPr lang="en-US" dirty="0">
                <a:solidFill>
                  <a:srgbClr val="88398A"/>
                </a:solidFill>
              </a:rPr>
              <a:t>a</a:t>
            </a:r>
            <a:r>
              <a:rPr lang="en-US" dirty="0" smtClean="0">
                <a:solidFill>
                  <a:srgbClr val="88398A"/>
                </a:solidFill>
              </a:rPr>
              <a:t>nd sign up!</a:t>
            </a:r>
            <a:endParaRPr lang="en" dirty="0">
              <a:solidFill>
                <a:srgbClr val="8839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15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8421978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4</a:t>
            </a:r>
            <a:r>
              <a:rPr lang="en" dirty="0" smtClean="0"/>
              <a:t>.</a:t>
            </a:r>
            <a:r>
              <a:rPr lang="en-US" dirty="0" smtClean="0"/>
              <a:t> Summer of Data Science</a:t>
            </a:r>
            <a:r>
              <a:rPr lang="en-US" dirty="0"/>
              <a:t> </a:t>
            </a:r>
            <a:r>
              <a:rPr lang="en-US" dirty="0" smtClean="0"/>
              <a:t>2017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#SoDS17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10772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</a:t>
            </a:r>
            <a:r>
              <a:rPr lang="en" dirty="0" smtClean="0"/>
              <a:t>.</a:t>
            </a:r>
            <a:r>
              <a:rPr lang="en-US" dirty="0"/>
              <a:t> </a:t>
            </a:r>
            <a:r>
              <a:rPr lang="en-US" dirty="0" smtClean="0"/>
              <a:t>Awesome things R-Ladies are doing around the world!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8022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6-16 at 17.19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135" y="51470"/>
            <a:ext cx="10837743" cy="5167362"/>
          </a:xfrm>
          <a:prstGeom prst="rect">
            <a:avLst/>
          </a:prstGeom>
        </p:spPr>
      </p:pic>
      <p:sp>
        <p:nvSpPr>
          <p:cNvPr id="6" name="Shape 110"/>
          <p:cNvSpPr txBox="1">
            <a:spLocks/>
          </p:cNvSpPr>
          <p:nvPr/>
        </p:nvSpPr>
        <p:spPr>
          <a:xfrm>
            <a:off x="-324544" y="24462"/>
            <a:ext cx="972108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100000"/>
              <a:buFont typeface="Helvetica Neue"/>
              <a:buNone/>
              <a:defRPr sz="3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n-US" sz="1800" b="0" dirty="0">
                <a:solidFill>
                  <a:srgbClr val="FFFFFF"/>
                </a:solidFill>
              </a:rPr>
              <a:t>https://</a:t>
            </a:r>
            <a:r>
              <a:rPr lang="en-US" sz="1800" b="0" dirty="0" err="1">
                <a:solidFill>
                  <a:srgbClr val="FFFFFF"/>
                </a:solidFill>
              </a:rPr>
              <a:t>www.becomingadatascientist.com</a:t>
            </a:r>
            <a:r>
              <a:rPr lang="en-US" sz="1800" b="0" dirty="0">
                <a:solidFill>
                  <a:srgbClr val="FFFFFF"/>
                </a:solidFill>
              </a:rPr>
              <a:t>/2017/05/29/summer-of-data-science-2017/</a:t>
            </a:r>
            <a:endParaRPr lang="en" sz="18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280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7264352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88398A"/>
                </a:solidFill>
              </a:rPr>
              <a:t>How to participate in the #SoDS17</a:t>
            </a:r>
            <a:endParaRPr lang="en" sz="3000" dirty="0">
              <a:solidFill>
                <a:srgbClr val="88398A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4" y="1295458"/>
            <a:ext cx="7624391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85800" lvl="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Pick a thing or a short list of things related to data science that you want to learn more about this summer.</a:t>
            </a:r>
          </a:p>
          <a:p>
            <a:pPr marL="685800" lvl="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Make a plan to learn it (like an online course, a practice project, etc.).</a:t>
            </a:r>
          </a:p>
          <a:p>
            <a:pPr marL="685800" lvl="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Share that plan on social media, then post updates as you make progress, with the </a:t>
            </a:r>
            <a:r>
              <a:rPr lang="en-US" sz="2400" dirty="0" err="1" smtClean="0">
                <a:solidFill>
                  <a:schemeClr val="tx1"/>
                </a:solidFill>
              </a:rPr>
              <a:t>hashtag</a:t>
            </a:r>
            <a:r>
              <a:rPr lang="en-US" sz="2400" dirty="0" smtClean="0">
                <a:solidFill>
                  <a:schemeClr val="tx1"/>
                </a:solidFill>
              </a:rPr>
              <a:t> #SoDS17.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189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8421978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4</a:t>
            </a:r>
            <a:r>
              <a:rPr lang="en" dirty="0" smtClean="0"/>
              <a:t>.</a:t>
            </a:r>
            <a:r>
              <a:rPr lang="en-US" dirty="0" smtClean="0"/>
              <a:t> Swirl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8834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908048" y="706238"/>
            <a:ext cx="7264352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88398A"/>
                </a:solidFill>
              </a:rPr>
              <a:t>Swirl</a:t>
            </a:r>
            <a:endParaRPr lang="en" sz="3000" dirty="0">
              <a:solidFill>
                <a:srgbClr val="88398A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3568" y="2139702"/>
            <a:ext cx="7624391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85800" indent="-457200"/>
            <a:r>
              <a:rPr lang="en-US" sz="2400" dirty="0" smtClean="0">
                <a:solidFill>
                  <a:schemeClr val="tx1"/>
                </a:solidFill>
              </a:rPr>
              <a:t>Nick </a:t>
            </a:r>
            <a:r>
              <a:rPr lang="en-US" sz="2400" dirty="0" err="1" smtClean="0">
                <a:solidFill>
                  <a:schemeClr val="tx1"/>
                </a:solidFill>
              </a:rPr>
              <a:t>Carchedi</a:t>
            </a:r>
            <a:r>
              <a:rPr lang="en-US" sz="2400" dirty="0" smtClean="0">
                <a:solidFill>
                  <a:schemeClr val="tx1"/>
                </a:solidFill>
              </a:rPr>
              <a:t>, Johns Hopkins, 2013</a:t>
            </a:r>
          </a:p>
          <a:p>
            <a:pPr marL="685800" indent="-457200"/>
            <a:r>
              <a:rPr lang="en-US" sz="2400" dirty="0" smtClean="0">
                <a:solidFill>
                  <a:schemeClr val="tx1"/>
                </a:solidFill>
              </a:rPr>
              <a:t>Sean </a:t>
            </a:r>
            <a:r>
              <a:rPr lang="en-US" sz="2400" dirty="0" err="1" smtClean="0">
                <a:solidFill>
                  <a:schemeClr val="tx1"/>
                </a:solidFill>
              </a:rPr>
              <a:t>Kross</a:t>
            </a:r>
            <a:r>
              <a:rPr lang="en-US" sz="2400" dirty="0" smtClean="0">
                <a:solidFill>
                  <a:schemeClr val="tx1"/>
                </a:solidFill>
              </a:rPr>
              <a:t>, Johns Hopkins</a:t>
            </a:r>
          </a:p>
          <a:p>
            <a:pPr marL="685800" indent="-457200"/>
            <a:endParaRPr lang="en-US" sz="2400" dirty="0" smtClean="0">
              <a:solidFill>
                <a:schemeClr val="tx1"/>
              </a:solidFill>
            </a:endParaRPr>
          </a:p>
          <a:p>
            <a:pPr marL="685800" indent="-457200"/>
            <a:r>
              <a:rPr lang="en-US" sz="2400" dirty="0" smtClean="0">
                <a:solidFill>
                  <a:schemeClr val="tx1"/>
                </a:solidFill>
              </a:rPr>
              <a:t>“Learn R, in R”</a:t>
            </a:r>
          </a:p>
          <a:p>
            <a:pPr marL="685800" indent="-457200"/>
            <a:endParaRPr lang="en-US" sz="2400" dirty="0" smtClean="0">
              <a:solidFill>
                <a:schemeClr val="tx1"/>
              </a:solidFill>
            </a:endParaRPr>
          </a:p>
          <a:p>
            <a:pPr marL="685800" indent="-457200"/>
            <a:r>
              <a:rPr lang="en-US" sz="2400" b="1" dirty="0" smtClean="0">
                <a:solidFill>
                  <a:schemeClr val="tx1"/>
                </a:solidFill>
              </a:rPr>
              <a:t>Website</a:t>
            </a:r>
            <a:r>
              <a:rPr lang="en-US" sz="2400" b="1" dirty="0">
                <a:solidFill>
                  <a:schemeClr val="tx1"/>
                </a:solidFill>
              </a:rPr>
              <a:t>: </a:t>
            </a:r>
            <a:r>
              <a:rPr lang="en-US" sz="2400" dirty="0">
                <a:solidFill>
                  <a:schemeClr val="tx1"/>
                </a:solidFill>
              </a:rPr>
              <a:t>http://</a:t>
            </a:r>
            <a:r>
              <a:rPr lang="en-US" sz="2400" dirty="0" err="1">
                <a:solidFill>
                  <a:schemeClr val="tx1"/>
                </a:solidFill>
              </a:rPr>
              <a:t>swirlstats.com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 descr="nic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23478"/>
            <a:ext cx="1762261" cy="1762261"/>
          </a:xfrm>
          <a:prstGeom prst="ellipse">
            <a:avLst/>
          </a:prstGeom>
          <a:ln>
            <a:solidFill>
              <a:srgbClr val="88398A"/>
            </a:solidFill>
          </a:ln>
        </p:spPr>
      </p:pic>
      <p:pic>
        <p:nvPicPr>
          <p:cNvPr id="3" name="Picture 2" descr="sea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722" y="123478"/>
            <a:ext cx="1779662" cy="1779662"/>
          </a:xfrm>
          <a:prstGeom prst="ellipse">
            <a:avLst/>
          </a:prstGeom>
          <a:ln>
            <a:solidFill>
              <a:srgbClr val="88398A"/>
            </a:solidFill>
          </a:ln>
        </p:spPr>
      </p:pic>
      <p:pic>
        <p:nvPicPr>
          <p:cNvPr id="4" name="Picture 3" descr="SWIR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258" y="123478"/>
            <a:ext cx="1779662" cy="1779662"/>
          </a:xfrm>
          <a:prstGeom prst="ellipse">
            <a:avLst/>
          </a:prstGeom>
          <a:ln>
            <a:solidFill>
              <a:srgbClr val="88398A"/>
            </a:solidFill>
          </a:ln>
        </p:spPr>
      </p:pic>
    </p:spTree>
    <p:extLst>
      <p:ext uri="{BB962C8B-B14F-4D97-AF65-F5344CB8AC3E}">
        <p14:creationId xmlns:p14="http://schemas.microsoft.com/office/powerpoint/2010/main" val="2320065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908048" y="706238"/>
            <a:ext cx="7264352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88398A"/>
                </a:solidFill>
              </a:rPr>
              <a:t>Swirl</a:t>
            </a:r>
            <a:endParaRPr lang="en" sz="3000" dirty="0">
              <a:solidFill>
                <a:srgbClr val="88398A"/>
              </a:solidFill>
            </a:endParaRPr>
          </a:p>
        </p:txBody>
      </p:sp>
      <p:sp>
        <p:nvSpPr>
          <p:cNvPr id="9" name="Shape 74"/>
          <p:cNvSpPr txBox="1"/>
          <p:nvPr/>
        </p:nvSpPr>
        <p:spPr>
          <a:xfrm>
            <a:off x="899592" y="1635646"/>
            <a:ext cx="6768752" cy="29523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000" dirty="0" err="1" smtClean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install.packages</a:t>
            </a:r>
            <a:r>
              <a:rPr lang="en" sz="2000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US" sz="2000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-US" sz="2000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swirl</a:t>
            </a:r>
            <a:r>
              <a:rPr lang="en-US" sz="2000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sz="2000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-US" sz="2000" dirty="0" smtClean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</a:t>
            </a:r>
            <a:r>
              <a:rPr lang="en" sz="2000" dirty="0" smtClean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ibrary</a:t>
            </a:r>
            <a:r>
              <a:rPr lang="en" sz="2000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US" sz="2000" dirty="0" smtClean="0">
                <a:latin typeface="Courier"/>
                <a:ea typeface="Courier"/>
                <a:cs typeface="Courier"/>
                <a:sym typeface="Courier"/>
              </a:rPr>
              <a:t>swirl</a:t>
            </a:r>
            <a:r>
              <a:rPr lang="en" sz="2000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-US" sz="2000" dirty="0" smtClean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wirl</a:t>
            </a:r>
            <a:r>
              <a:rPr lang="en-US" sz="2000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()</a:t>
            </a:r>
            <a:endParaRPr lang="en" sz="2000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endParaRPr lang="en" sz="2000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91120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llofd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31807"/>
            <a:ext cx="10359008" cy="517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llofdata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8" y="-952036"/>
            <a:ext cx="9114872" cy="6836154"/>
          </a:xfrm>
          <a:prstGeom prst="rect">
            <a:avLst/>
          </a:prstGeom>
        </p:spPr>
      </p:pic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6328247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dirty="0" smtClean="0">
                <a:solidFill>
                  <a:srgbClr val="FFFFFF"/>
                </a:solidFill>
              </a:rPr>
              <a:t>Call of Data: R-Ladies Madrid</a:t>
            </a:r>
            <a:endParaRPr lang="en" sz="3000" dirty="0">
              <a:solidFill>
                <a:srgbClr val="FFFFFF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5" y="1347614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/>
            <a:r>
              <a:rPr lang="en-US" sz="2400" b="1" dirty="0">
                <a:solidFill>
                  <a:schemeClr val="bg1"/>
                </a:solidFill>
              </a:rPr>
              <a:t>When? </a:t>
            </a:r>
            <a:r>
              <a:rPr lang="en-US" sz="2400" dirty="0">
                <a:solidFill>
                  <a:schemeClr val="bg1"/>
                </a:solidFill>
              </a:rPr>
              <a:t>03.06.2017</a:t>
            </a:r>
          </a:p>
          <a:p>
            <a:pPr marL="457200" lvl="0" indent="-228600"/>
            <a:r>
              <a:rPr lang="en-US" sz="2400" b="1" dirty="0">
                <a:solidFill>
                  <a:schemeClr val="bg1"/>
                </a:solidFill>
              </a:rPr>
              <a:t>Where? </a:t>
            </a:r>
            <a:r>
              <a:rPr lang="en-US" sz="2400" dirty="0" smtClean="0">
                <a:solidFill>
                  <a:schemeClr val="bg1"/>
                </a:solidFill>
              </a:rPr>
              <a:t>Madrid</a:t>
            </a:r>
          </a:p>
          <a:p>
            <a:pPr marL="457200" lvl="0" indent="-228600"/>
            <a:r>
              <a:rPr lang="en-US" sz="2400" b="1" dirty="0" smtClean="0">
                <a:solidFill>
                  <a:schemeClr val="bg1"/>
                </a:solidFill>
              </a:rPr>
              <a:t>Webpage: </a:t>
            </a:r>
            <a:r>
              <a:rPr lang="en-US" sz="2400" dirty="0" smtClean="0">
                <a:solidFill>
                  <a:schemeClr val="bg1"/>
                </a:solidFill>
              </a:rPr>
              <a:t>http</a:t>
            </a:r>
            <a:r>
              <a:rPr lang="en-US" sz="2400" dirty="0">
                <a:solidFill>
                  <a:schemeClr val="bg1"/>
                </a:solidFill>
              </a:rPr>
              <a:t>://</a:t>
            </a:r>
            <a:r>
              <a:rPr lang="en-US" sz="2400" dirty="0" err="1">
                <a:solidFill>
                  <a:schemeClr val="bg1"/>
                </a:solidFill>
              </a:rPr>
              <a:t>www.callofdata.info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34371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6-20 at 10.52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-11174"/>
            <a:ext cx="5184576" cy="51759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4088" y="422500"/>
            <a:ext cx="3096344" cy="344539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faces of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rgbClr val="88398A"/>
                </a:solidFill>
              </a:rPr>
              <a:t>R-Ladies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1800" b="0" dirty="0" smtClean="0">
                <a:solidFill>
                  <a:schemeClr val="tx1"/>
                </a:solidFill>
              </a:rPr>
              <a:t>by Lucy McGowan and </a:t>
            </a:r>
            <a:r>
              <a:rPr lang="en-US" sz="1800" b="0" dirty="0" err="1" smtClean="0">
                <a:solidFill>
                  <a:schemeClr val="tx1"/>
                </a:solidFill>
              </a:rPr>
              <a:t>Maëlle</a:t>
            </a:r>
            <a:r>
              <a:rPr lang="en-US" sz="1800" b="0" dirty="0" smtClean="0">
                <a:solidFill>
                  <a:schemeClr val="tx1"/>
                </a:solidFill>
              </a:rPr>
              <a:t> Salmon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6" name="Picture 5" descr="luc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139702"/>
            <a:ext cx="1584176" cy="1584176"/>
          </a:xfrm>
          <a:prstGeom prst="ellipse">
            <a:avLst/>
          </a:prstGeom>
          <a:ln>
            <a:solidFill>
              <a:schemeClr val="accent6"/>
            </a:solidFill>
          </a:ln>
        </p:spPr>
      </p:pic>
      <p:pic>
        <p:nvPicPr>
          <p:cNvPr id="7" name="Picture 6" descr="maell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2139702"/>
            <a:ext cx="1584176" cy="1584176"/>
          </a:xfrm>
          <a:prstGeom prst="ellipse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96679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8224" y="422500"/>
            <a:ext cx="1944216" cy="857400"/>
          </a:xfrm>
        </p:spPr>
        <p:txBody>
          <a:bodyPr/>
          <a:lstStyle/>
          <a:p>
            <a:r>
              <a:rPr lang="en-US" dirty="0" err="1" smtClean="0">
                <a:solidFill>
                  <a:srgbClr val="88398A"/>
                </a:solidFill>
              </a:rPr>
              <a:t>Papr</a:t>
            </a:r>
            <a:r>
              <a:rPr lang="en-US" dirty="0" smtClean="0">
                <a:solidFill>
                  <a:srgbClr val="88398A"/>
                </a:solidFill>
              </a:rPr>
              <a:t>: Tinder </a:t>
            </a:r>
            <a:r>
              <a:rPr lang="en-US" dirty="0">
                <a:solidFill>
                  <a:srgbClr val="88398A"/>
                </a:solidFill>
              </a:rPr>
              <a:t>for preprints</a:t>
            </a:r>
            <a:br>
              <a:rPr lang="en-US" dirty="0">
                <a:solidFill>
                  <a:srgbClr val="88398A"/>
                </a:solidFill>
              </a:rPr>
            </a:br>
            <a:r>
              <a:rPr lang="en-US" dirty="0" smtClean="0">
                <a:solidFill>
                  <a:srgbClr val="88398A"/>
                </a:solidFill>
              </a:rPr>
              <a:t/>
            </a:r>
            <a:br>
              <a:rPr lang="en-US" dirty="0" smtClean="0">
                <a:solidFill>
                  <a:srgbClr val="88398A"/>
                </a:solidFill>
              </a:rPr>
            </a:br>
            <a:r>
              <a:rPr lang="en-US" sz="1800" b="0" dirty="0" smtClean="0"/>
              <a:t>https</a:t>
            </a:r>
            <a:r>
              <a:rPr lang="en-US" sz="1800" b="0" dirty="0"/>
              <a:t>://</a:t>
            </a:r>
            <a:r>
              <a:rPr lang="en-US" sz="1800" b="0" dirty="0" err="1"/>
              <a:t>jhubiostatistics.shinyapps.io</a:t>
            </a:r>
            <a:r>
              <a:rPr lang="en-US" sz="1800" b="0" dirty="0"/>
              <a:t>/</a:t>
            </a:r>
            <a:r>
              <a:rPr lang="en-US" sz="1800" b="0" dirty="0" err="1"/>
              <a:t>papr</a:t>
            </a:r>
            <a:r>
              <a:rPr lang="en-US" sz="1800" b="0" dirty="0"/>
              <a:t>/</a:t>
            </a:r>
          </a:p>
        </p:txBody>
      </p:sp>
      <p:pic>
        <p:nvPicPr>
          <p:cNvPr id="5" name="Picture 4" descr="Screen Shot 2017-06-20 at 11.08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" y="-1170"/>
            <a:ext cx="6438900" cy="5143500"/>
          </a:xfrm>
          <a:prstGeom prst="rect">
            <a:avLst/>
          </a:prstGeom>
        </p:spPr>
      </p:pic>
      <p:pic>
        <p:nvPicPr>
          <p:cNvPr id="6" name="Picture 5" descr="luc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291830"/>
            <a:ext cx="1584176" cy="1584176"/>
          </a:xfrm>
          <a:prstGeom prst="ellipse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654801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726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4" b="32894"/>
          <a:stretch/>
        </p:blipFill>
        <p:spPr>
          <a:xfrm>
            <a:off x="1170198" y="1318764"/>
            <a:ext cx="2897746" cy="2876345"/>
          </a:xfrm>
          <a:prstGeom prst="rect">
            <a:avLst/>
          </a:prstGeom>
        </p:spPr>
      </p:pic>
      <p:pic>
        <p:nvPicPr>
          <p:cNvPr id="5" name="Picture 4" descr="IMG_726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5" b="16644"/>
          <a:stretch/>
        </p:blipFill>
        <p:spPr>
          <a:xfrm>
            <a:off x="4410558" y="1318764"/>
            <a:ext cx="2897746" cy="370125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7584" y="422500"/>
            <a:ext cx="7704856" cy="857400"/>
          </a:xfrm>
        </p:spPr>
        <p:txBody>
          <a:bodyPr/>
          <a:lstStyle/>
          <a:p>
            <a:r>
              <a:rPr lang="en-US" dirty="0" err="1" smtClean="0">
                <a:solidFill>
                  <a:srgbClr val="88398A"/>
                </a:solidFill>
              </a:rPr>
              <a:t>Papr</a:t>
            </a:r>
            <a:r>
              <a:rPr lang="en-US" dirty="0" smtClean="0">
                <a:solidFill>
                  <a:srgbClr val="88398A"/>
                </a:solidFill>
              </a:rPr>
              <a:t>: Tinder </a:t>
            </a:r>
            <a:r>
              <a:rPr lang="en-US" dirty="0">
                <a:solidFill>
                  <a:srgbClr val="88398A"/>
                </a:solidFill>
              </a:rPr>
              <a:t>for preprints</a:t>
            </a:r>
            <a:br>
              <a:rPr lang="en-US" dirty="0">
                <a:solidFill>
                  <a:srgbClr val="88398A"/>
                </a:solidFill>
              </a:rPr>
            </a:br>
            <a:r>
              <a:rPr lang="en-US" sz="1800" b="0" dirty="0" smtClean="0"/>
              <a:t>https</a:t>
            </a:r>
            <a:r>
              <a:rPr lang="en-US" sz="1800" b="0" dirty="0"/>
              <a:t>://</a:t>
            </a:r>
            <a:r>
              <a:rPr lang="en-US" sz="1800" b="0" dirty="0" err="1"/>
              <a:t>jhubiostatistics.shinyapps.io</a:t>
            </a:r>
            <a:r>
              <a:rPr lang="en-US" sz="1800" b="0" dirty="0"/>
              <a:t>/</a:t>
            </a:r>
            <a:r>
              <a:rPr lang="en-US" sz="1800" b="0" dirty="0" err="1"/>
              <a:t>papr</a:t>
            </a:r>
            <a:r>
              <a:rPr lang="en-US" sz="1800" b="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38820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2</a:t>
            </a:r>
            <a:r>
              <a:rPr lang="en" dirty="0" smtClean="0"/>
              <a:t>.</a:t>
            </a:r>
            <a:r>
              <a:rPr lang="en-US" dirty="0" smtClean="0"/>
              <a:t> Conferences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PAST Conferences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21218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6328247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88398A"/>
                </a:solidFill>
              </a:rPr>
              <a:t>Runconf2017</a:t>
            </a:r>
            <a:endParaRPr lang="en" sz="3000" dirty="0">
              <a:solidFill>
                <a:srgbClr val="88398A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4" y="1347614"/>
            <a:ext cx="7624391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/>
            <a:r>
              <a:rPr lang="en-US" sz="2400" b="1" dirty="0">
                <a:solidFill>
                  <a:schemeClr val="tx1"/>
                </a:solidFill>
              </a:rPr>
              <a:t>Who? </a:t>
            </a:r>
            <a:r>
              <a:rPr lang="en-US" sz="2400" dirty="0" err="1">
                <a:solidFill>
                  <a:schemeClr val="tx1"/>
                </a:solidFill>
              </a:rPr>
              <a:t>rOpenSci</a:t>
            </a:r>
            <a:endParaRPr lang="en-US" sz="2400" dirty="0">
              <a:solidFill>
                <a:schemeClr val="tx1"/>
              </a:solidFill>
            </a:endParaRPr>
          </a:p>
          <a:p>
            <a:pPr marL="457200" lvl="0" indent="-228600"/>
            <a:r>
              <a:rPr lang="en-US" sz="2400" b="1" dirty="0">
                <a:solidFill>
                  <a:schemeClr val="tx1"/>
                </a:solidFill>
              </a:rPr>
              <a:t>When? </a:t>
            </a:r>
            <a:r>
              <a:rPr lang="en-US" sz="2400" dirty="0">
                <a:solidFill>
                  <a:schemeClr val="tx1"/>
                </a:solidFill>
              </a:rPr>
              <a:t>25-26.05.2017</a:t>
            </a:r>
          </a:p>
          <a:p>
            <a:pPr marL="457200" lvl="0" indent="-228600"/>
            <a:r>
              <a:rPr lang="en-US" sz="2400" b="1" dirty="0">
                <a:solidFill>
                  <a:schemeClr val="tx1"/>
                </a:solidFill>
              </a:rPr>
              <a:t>Where? </a:t>
            </a:r>
            <a:r>
              <a:rPr lang="en-US" sz="2400" dirty="0">
                <a:solidFill>
                  <a:schemeClr val="tx1"/>
                </a:solidFill>
              </a:rPr>
              <a:t>Los Angeles, CA</a:t>
            </a:r>
          </a:p>
          <a:p>
            <a:pPr marL="457200" lvl="0" indent="-228600"/>
            <a:r>
              <a:rPr lang="en-US" sz="2400" b="1" dirty="0">
                <a:solidFill>
                  <a:schemeClr val="tx1"/>
                </a:solidFill>
              </a:rPr>
              <a:t>Twitter: </a:t>
            </a:r>
            <a:r>
              <a:rPr lang="en-US" sz="2400" dirty="0">
                <a:solidFill>
                  <a:schemeClr val="tx1"/>
                </a:solidFill>
              </a:rPr>
              <a:t>#runconf17</a:t>
            </a:r>
          </a:p>
          <a:p>
            <a:pPr marL="457200" lvl="0" indent="-228600"/>
            <a:r>
              <a:rPr lang="en-US" sz="2400" b="1" dirty="0" smtClean="0">
                <a:solidFill>
                  <a:schemeClr val="tx1"/>
                </a:solidFill>
              </a:rPr>
              <a:t>Webpage: </a:t>
            </a:r>
            <a:r>
              <a:rPr lang="en-US" sz="2400" dirty="0" smtClean="0">
                <a:solidFill>
                  <a:schemeClr val="tx1"/>
                </a:solidFill>
              </a:rPr>
              <a:t>http</a:t>
            </a:r>
            <a:r>
              <a:rPr lang="en-US" sz="2400" dirty="0">
                <a:solidFill>
                  <a:schemeClr val="tx1"/>
                </a:solidFill>
              </a:rPr>
              <a:t>://unconf17.ropensci.org/</a:t>
            </a:r>
          </a:p>
          <a:p>
            <a:pPr marL="457200" lvl="0" indent="-228600"/>
            <a:r>
              <a:rPr lang="en-US" sz="2400" b="1" dirty="0">
                <a:solidFill>
                  <a:schemeClr val="tx1"/>
                </a:solidFill>
              </a:rPr>
              <a:t>Projects: </a:t>
            </a:r>
            <a:r>
              <a:rPr lang="en-US" sz="2400" dirty="0">
                <a:solidFill>
                  <a:schemeClr val="tx1"/>
                </a:solidFill>
              </a:rPr>
              <a:t>https://</a:t>
            </a:r>
            <a:r>
              <a:rPr lang="en-US" sz="2400" dirty="0" err="1">
                <a:solidFill>
                  <a:schemeClr val="tx1"/>
                </a:solidFill>
              </a:rPr>
              <a:t>ropenscilabs.github.io</a:t>
            </a:r>
            <a:r>
              <a:rPr lang="en-US" sz="2400" dirty="0">
                <a:solidFill>
                  <a:schemeClr val="tx1"/>
                </a:solidFill>
              </a:rPr>
              <a:t>/runconf17-projects/</a:t>
            </a:r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764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</TotalTime>
  <Words>422</Words>
  <Application>Microsoft Macintosh PowerPoint</Application>
  <PresentationFormat>On-screen Show (16:9)</PresentationFormat>
  <Paragraphs>69</Paragraphs>
  <Slides>24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R-Ladies Template</vt:lpstr>
      <vt:lpstr>R-Ladies Munich Second meetup News June 2017</vt:lpstr>
      <vt:lpstr>1. Awesome things R-Ladies are doing around the world!</vt:lpstr>
      <vt:lpstr>PowerPoint Presentation</vt:lpstr>
      <vt:lpstr>Call of Data: R-Ladies Madrid</vt:lpstr>
      <vt:lpstr>The faces of  R-Ladies by Lucy McGowan and Maëlle Salmon</vt:lpstr>
      <vt:lpstr>Papr: Tinder for preprints  https://jhubiostatistics.shinyapps.io/papr/</vt:lpstr>
      <vt:lpstr>Papr: Tinder for preprints https://jhubiostatistics.shinyapps.io/papr/</vt:lpstr>
      <vt:lpstr>2. Conferences  PAST Conferences</vt:lpstr>
      <vt:lpstr>Runconf2017</vt:lpstr>
      <vt:lpstr>PowerPoint Presentation</vt:lpstr>
      <vt:lpstr>EARL SF 2017 Enterprise Applications of the R Language</vt:lpstr>
      <vt:lpstr>PowerPoint Presentation</vt:lpstr>
      <vt:lpstr>2. Conferences  UPCOMING Conferences</vt:lpstr>
      <vt:lpstr>useR!2017</vt:lpstr>
      <vt:lpstr>Women in Statistics and Data Science</vt:lpstr>
      <vt:lpstr>PowerPoint Presentation</vt:lpstr>
      <vt:lpstr>3. R-Ladies Munich  Slack </vt:lpstr>
      <vt:lpstr>PowerPoint Presentation</vt:lpstr>
      <vt:lpstr>4. Summer of Data Science 2017  #SoDS17</vt:lpstr>
      <vt:lpstr>PowerPoint Presentation</vt:lpstr>
      <vt:lpstr>How to participate in the #SoDS17</vt:lpstr>
      <vt:lpstr>4. Swirl</vt:lpstr>
      <vt:lpstr>Swirl</vt:lpstr>
      <vt:lpstr>Swirl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Alice Daish</dc:creator>
  <cp:lastModifiedBy>D</cp:lastModifiedBy>
  <cp:revision>30</cp:revision>
  <dcterms:modified xsi:type="dcterms:W3CDTF">2017-06-20T09:20:31Z</dcterms:modified>
</cp:coreProperties>
</file>